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3828"/>
    <a:srgbClr val="5E4C39"/>
    <a:srgbClr val="F8E1B9"/>
    <a:srgbClr val="A6C3CE"/>
    <a:srgbClr val="EDE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D12FF6-B33B-475B-9B75-736CD01D5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BB9658-3FF7-4CEC-9A8D-22CFEA28B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ED6F9F-4FFC-469F-8DC4-1D8020F2D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86DAA4-6538-49D6-BA15-0F5B0CC8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78541D-51D5-4D54-A2EB-F5DF6104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20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E47D2-4B42-47A9-AC1F-C0D7F208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A11B47-5DC3-4882-ADAF-14A2C716B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59A6DD-8BB8-426A-B5ED-E971FFA28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0585B0-AD60-40B2-ABDC-F985E155C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7BEF61-2F0B-4E21-B7F6-7EAA4DA4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41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7C454E6-CE0D-444E-8D39-43FFF52C6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9922DB-E277-44E4-81C9-98A26B509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CEB0BC-EB1A-4DDE-AEE4-BF42B3C5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B81CD9-1DF7-435A-9CE3-A7CAB048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2A7A3A-4987-4267-A4D4-90C6D081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01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B878E-8950-4632-90B1-EEE0AAC1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B6870A-D9D5-4BBB-8097-9B2403B9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B4EF72-2652-4929-B53C-255DA610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DC581F-DB9D-4E38-8DC5-0EE1F8AE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B4096D-65BE-41AA-A55D-D54532149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053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0903B-0D9C-418B-8760-E1D1537B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D61EC5-97DC-47B9-B66E-6D3A471E4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949E67-0338-4E70-BD54-A5EF951E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86FF48-26BD-44A8-BC18-73209DF6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8837E3-6FA0-4FBF-99D4-0C06875A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60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433F8F-2045-4DD2-B523-720E7C6F6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F53840-33A6-44D0-9760-372344303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4C059F-9FAB-44BF-9889-589699ED7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A67B7B-7279-4BF5-BCB7-C43C1F5B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72E306-3642-476D-B228-C37DD3EE9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F0E3A1-1D75-4F09-8FDB-FC22FF5B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19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C38E8-4768-408E-A73B-3AB86DE8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E05D30-D053-4F25-9364-A12339A8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712F06-F1D6-4A80-BA85-19F595DA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3BFD4A8-3141-4D57-8812-136B10C3D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9B9793-5FED-4814-8A79-6C6197C55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057B6B2-1A19-43F3-8BB9-BF61725D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F0D272-3D42-46A7-A3C5-0F581E3C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5D512D4-14A8-44A1-9460-808D8ACDD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67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172CE9-D002-4B7B-AE6F-5D5CA56D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1BCC3F-FBFC-4524-9873-1EE4A389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42FBD9-46A2-4D4B-A997-8E97170C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2442C3-E031-41C6-AB25-7141CAF3F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08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84B04B3-B248-4C54-9AA5-38C7F875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6C5E4D-A95C-4CC3-9106-EE63CEE7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04CB95-A7B7-4AD2-BC70-16023B5C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02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C4C9CA-A248-44C3-ADFB-7CACCF7E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A71B00-8B96-40C7-BD4A-D7B9C8308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93E174-BD2D-4237-BBEB-8F54D7A66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095330-E600-40A1-9E75-73CF48EA1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BAFCAB8-5D10-4407-8859-B8846F83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8DD206-87EA-4F8A-AB7F-A386B5B8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0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EBBA07-A982-4ED1-A06C-0F5D443A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9A1BD64-47B7-414D-9133-C92AF10A0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F1B1F4-CAD0-41A0-9754-49367C1D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067DCB-AE5D-43AA-B5BA-CF8F0E9A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B03901-42E1-4F88-895E-D7AF1523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973A6D-95FB-4C99-8C11-7644460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10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9CD98-8456-479A-8020-D49D62EF4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267BE1-C403-4D90-9492-859D7054D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8A1E1D-BC6D-49F9-83DC-53FEB744E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3116D-9A56-4E58-BDFE-2ACA4341E8E5}" type="datetimeFigureOut">
              <a:rPr lang="ru-RU" smtClean="0"/>
              <a:t>14.11.2023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F00470-6A51-4745-9656-485FB1EC1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4987AD-93CD-4029-BAAA-76186FA86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E9157-6987-4E20-B675-61F9315E0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43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  <a14:imgEffect>
                      <a14:brightnessContrast bright="2000" contras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4E7EC-CD6D-49E9-81C8-07880E727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0880"/>
            <a:ext cx="8107680" cy="1833563"/>
          </a:xfrm>
        </p:spPr>
        <p:txBody>
          <a:bodyPr numCol="1" anchor="ctr">
            <a:normAutofit/>
          </a:bodyPr>
          <a:lstStyle/>
          <a:p>
            <a:pPr algn="l"/>
            <a:r>
              <a:rPr lang="ru-RU" sz="5400" dirty="0">
                <a:solidFill>
                  <a:srgbClr val="4D3828"/>
                </a:solidFill>
                <a:latin typeface="Arial Black" panose="020B0A04020102020204" pitchFamily="34" charset="0"/>
              </a:rPr>
              <a:t>Реформы Петра </a:t>
            </a:r>
            <a:r>
              <a:rPr lang="en-US" sz="5400" dirty="0">
                <a:solidFill>
                  <a:srgbClr val="4D3828"/>
                </a:solidFill>
                <a:latin typeface="Arial Black" panose="020B0A04020102020204" pitchFamily="34" charset="0"/>
              </a:rPr>
              <a:t>I</a:t>
            </a:r>
            <a:endParaRPr lang="ru-RU" sz="5400" dirty="0">
              <a:solidFill>
                <a:srgbClr val="4D3828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5282AD-BF0C-4262-9D2A-47A1BE317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90880"/>
            <a:ext cx="2956874" cy="3855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dirty="0">
                <a:solidFill>
                  <a:srgbClr val="4D3828"/>
                </a:solidFill>
              </a:rPr>
              <a:t>Доклад на тему: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06042-04C9-4811-82FE-C0FF14739F66}"/>
              </a:ext>
            </a:extLst>
          </p:cNvPr>
          <p:cNvSpPr txBox="1"/>
          <p:nvPr/>
        </p:nvSpPr>
        <p:spPr>
          <a:xfrm>
            <a:off x="5862320" y="5862935"/>
            <a:ext cx="6258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F8E1B9"/>
                </a:solidFill>
              </a:rPr>
              <a:t>Выполнили студенты группы ИСТ-331</a:t>
            </a:r>
          </a:p>
          <a:p>
            <a:pPr algn="r"/>
            <a:r>
              <a:rPr lang="ru-RU" dirty="0" err="1">
                <a:solidFill>
                  <a:srgbClr val="F8E1B9"/>
                </a:solidFill>
              </a:rPr>
              <a:t>Числова</a:t>
            </a:r>
            <a:r>
              <a:rPr lang="ru-RU" dirty="0">
                <a:solidFill>
                  <a:srgbClr val="F8E1B9"/>
                </a:solidFill>
              </a:rPr>
              <a:t> Екатерина, Рыжик Анастасия, Филинцева Анастасия, Воеводский Денис, Соляр Данила</a:t>
            </a:r>
          </a:p>
        </p:txBody>
      </p:sp>
    </p:spTree>
    <p:extLst>
      <p:ext uri="{BB962C8B-B14F-4D97-AF65-F5344CB8AC3E}">
        <p14:creationId xmlns:p14="http://schemas.microsoft.com/office/powerpoint/2010/main" val="2186850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DF9935-2798-425F-9127-053BCC02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brightnessContrast bright="3000" contras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8452" y="1819592"/>
            <a:ext cx="8515095" cy="25716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128D31-FB3F-4D6C-8977-E1CF294A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-113515"/>
            <a:ext cx="11318240" cy="132556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Реформа государственного устройства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49393-6A1F-41E7-86B4-EB9841D76462}"/>
              </a:ext>
            </a:extLst>
          </p:cNvPr>
          <p:cNvSpPr txBox="1"/>
          <p:nvPr/>
        </p:nvSpPr>
        <p:spPr>
          <a:xfrm>
            <a:off x="436880" y="957275"/>
            <a:ext cx="1131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+mj-lt"/>
              </a:rPr>
              <a:t>В 1700— 1725 гг</a:t>
            </a:r>
            <a:r>
              <a:rPr lang="ru-RU" dirty="0">
                <a:latin typeface="+mj-lt"/>
              </a:rPr>
              <a:t>., одновременно с военными действиями на севере и на юге, Петром I были проведены реформы государственного устройства, которые значительно модернизировали Россию.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3D2BE-9D59-484A-8435-4B996AADA9E2}"/>
              </a:ext>
            </a:extLst>
          </p:cNvPr>
          <p:cNvSpPr txBox="1"/>
          <p:nvPr/>
        </p:nvSpPr>
        <p:spPr>
          <a:xfrm>
            <a:off x="873760" y="5038408"/>
            <a:ext cx="5090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1800" dirty="0">
                <a:latin typeface="+mj-lt"/>
              </a:rPr>
              <a:t>• реформа армии; </a:t>
            </a:r>
          </a:p>
          <a:p>
            <a:pPr marL="0" indent="0" algn="just">
              <a:buNone/>
            </a:pPr>
            <a:r>
              <a:rPr lang="ru-RU" sz="1800" dirty="0">
                <a:latin typeface="+mj-lt"/>
              </a:rPr>
              <a:t>• реформа календаря; </a:t>
            </a:r>
          </a:p>
          <a:p>
            <a:pPr marL="0" indent="0" algn="just">
              <a:buNone/>
            </a:pPr>
            <a:r>
              <a:rPr lang="ru-RU" sz="1800" dirty="0">
                <a:latin typeface="+mj-lt"/>
              </a:rPr>
              <a:t>• реформа градостроения, </a:t>
            </a:r>
          </a:p>
          <a:p>
            <a:pPr marL="0" indent="0" algn="just">
              <a:buNone/>
            </a:pPr>
            <a:r>
              <a:rPr lang="ru-RU" sz="1800" dirty="0">
                <a:latin typeface="+mj-lt"/>
              </a:rPr>
              <a:t>• перенос столицы из Москвы в Санкт-Петербург; </a:t>
            </a:r>
          </a:p>
          <a:p>
            <a:pPr marL="0" indent="0" algn="just">
              <a:buNone/>
            </a:pPr>
            <a:r>
              <a:rPr lang="ru-RU" sz="1800" dirty="0">
                <a:latin typeface="+mj-lt"/>
              </a:rPr>
              <a:t>• реформа государственного механизма;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A752D2-9498-4822-B156-A00C43B6FBB6}"/>
              </a:ext>
            </a:extLst>
          </p:cNvPr>
          <p:cNvSpPr txBox="1"/>
          <p:nvPr/>
        </p:nvSpPr>
        <p:spPr>
          <a:xfrm>
            <a:off x="6228079" y="5038408"/>
            <a:ext cx="5090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dirty="0">
                <a:latin typeface="+mj-lt"/>
              </a:rPr>
              <a:t>• сословная реформа — отмена боярства; </a:t>
            </a:r>
          </a:p>
          <a:p>
            <a:pPr marL="0" indent="0">
              <a:buNone/>
            </a:pPr>
            <a:r>
              <a:rPr lang="ru-RU" sz="1800" dirty="0">
                <a:latin typeface="+mj-lt"/>
              </a:rPr>
              <a:t>• реформа церкви; </a:t>
            </a:r>
          </a:p>
          <a:p>
            <a:pPr marL="0" indent="0">
              <a:buNone/>
            </a:pPr>
            <a:r>
              <a:rPr lang="ru-RU" sz="1800" dirty="0">
                <a:latin typeface="+mj-lt"/>
              </a:rPr>
              <a:t>• реформы в области культуры; </a:t>
            </a:r>
          </a:p>
          <a:p>
            <a:pPr marL="0" indent="0">
              <a:buNone/>
            </a:pPr>
            <a:r>
              <a:rPr lang="ru-RU" sz="1800" dirty="0">
                <a:latin typeface="+mj-lt"/>
              </a:rPr>
              <a:t>• реформа монархии, упорядочивание порядка престолонаследия.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EBC8A4-6A78-47E8-A5D0-EB26A4366862}"/>
              </a:ext>
            </a:extLst>
          </p:cNvPr>
          <p:cNvSpPr txBox="1"/>
          <p:nvPr/>
        </p:nvSpPr>
        <p:spPr>
          <a:xfrm>
            <a:off x="2900679" y="4514755"/>
            <a:ext cx="665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+mj-lt"/>
              </a:rPr>
              <a:t>Можно выделить следующие главные направления реформ:</a:t>
            </a:r>
          </a:p>
        </p:txBody>
      </p:sp>
    </p:spTree>
    <p:extLst>
      <p:ext uri="{BB962C8B-B14F-4D97-AF65-F5344CB8AC3E}">
        <p14:creationId xmlns:p14="http://schemas.microsoft.com/office/powerpoint/2010/main" val="198845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5D8D4-5503-455C-97E4-8B7CB408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" y="-123042"/>
            <a:ext cx="11135360" cy="132556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Культурные преобразования Петра I Великого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55E44-B240-49EE-A865-3ED39BFD0078}"/>
              </a:ext>
            </a:extLst>
          </p:cNvPr>
          <p:cNvSpPr txBox="1"/>
          <p:nvPr/>
        </p:nvSpPr>
        <p:spPr>
          <a:xfrm>
            <a:off x="528320" y="790416"/>
            <a:ext cx="1113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+mj-lt"/>
              </a:rPr>
              <a:t>Реформа культуры Петра I</a:t>
            </a:r>
            <a:r>
              <a:rPr lang="ru-RU" dirty="0">
                <a:latin typeface="+mj-lt"/>
              </a:rPr>
              <a:t>— комплекс законов и преобразований, касающихся развития культурной сферы русского общества, проведенный за время правления Петра I в Русском царстве и Российской империи в 1762-1725 годах.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48F5A-A069-4885-AEEA-1895F58ABA9B}"/>
              </a:ext>
            </a:extLst>
          </p:cNvPr>
          <p:cNvSpPr txBox="1"/>
          <p:nvPr/>
        </p:nvSpPr>
        <p:spPr>
          <a:xfrm>
            <a:off x="528318" y="1843950"/>
            <a:ext cx="556768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+mj-lt"/>
              </a:rPr>
              <a:t>Причины реформы культуры:</a:t>
            </a:r>
          </a:p>
          <a:p>
            <a:pPr algn="just"/>
            <a:r>
              <a:rPr lang="ru-RU" sz="2000" dirty="0">
                <a:latin typeface="+mj-lt"/>
              </a:rPr>
              <a:t>• Пётр I стремился сломать сложившиеся русские традиции для установления европейских ценностей.</a:t>
            </a:r>
          </a:p>
          <a:p>
            <a:pPr algn="just"/>
            <a:r>
              <a:rPr lang="ru-RU" sz="2000" dirty="0">
                <a:latin typeface="+mj-lt"/>
              </a:rPr>
              <a:t>• Великое посольство Петра I в Европу позволило ему ознакомиться с европейскими порядками и проникнуться зарубежной культурой.</a:t>
            </a:r>
          </a:p>
          <a:p>
            <a:pPr algn="just"/>
            <a:r>
              <a:rPr lang="ru-RU" sz="2000" dirty="0">
                <a:latin typeface="+mj-lt"/>
              </a:rPr>
              <a:t>• С юных лет царь всячески противился устоявшимся нормам русского общества, считая их варварскими и устаревшими.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76A05F-918B-485E-BF78-0E5895F69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3000"/>
                    </a14:imgEffect>
                    <a14:imgEffect>
                      <a14:brightnessContrast bright="3000" contrast="21000"/>
                    </a14:imgEffect>
                  </a14:imgLayer>
                </a14:imgProps>
              </a:ext>
            </a:extLst>
          </a:blip>
          <a:srcRect l="5165" t="8415" r="5559" b="7323"/>
          <a:stretch/>
        </p:blipFill>
        <p:spPr>
          <a:xfrm>
            <a:off x="6187440" y="1482628"/>
            <a:ext cx="5476240" cy="3719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31B431-13AE-4CCC-97C8-45135D315DDC}"/>
              </a:ext>
            </a:extLst>
          </p:cNvPr>
          <p:cNvSpPr txBox="1"/>
          <p:nvPr/>
        </p:nvSpPr>
        <p:spPr>
          <a:xfrm>
            <a:off x="528318" y="5395070"/>
            <a:ext cx="111353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Пётр I</a:t>
            </a:r>
            <a:r>
              <a:rPr lang="ru-RU" b="1" dirty="0">
                <a:latin typeface="+mj-lt"/>
              </a:rPr>
              <a:t> </a:t>
            </a:r>
            <a:r>
              <a:rPr lang="ru-RU" dirty="0">
                <a:latin typeface="+mj-lt"/>
              </a:rPr>
              <a:t>ввел европейский стиль одежды, время и календарь, новые праздники и традиции. Он развивал систему образования, приравнивая учебу к государственной службе. Появились новые типографии, библиотеки, а также первое печатное издание - газета "Ведомости". Под его руководством появились музеи, обсерватория, ботанический сад. Культурная сцена тоже развивалась, появились театры и русские художники-реалисты.</a:t>
            </a:r>
          </a:p>
        </p:txBody>
      </p:sp>
    </p:spTree>
    <p:extLst>
      <p:ext uri="{BB962C8B-B14F-4D97-AF65-F5344CB8AC3E}">
        <p14:creationId xmlns:p14="http://schemas.microsoft.com/office/powerpoint/2010/main" val="238524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2CE55-D730-4FCF-A5F0-FF9B058C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1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5C3825-FA2B-446A-8254-F3478F030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730" y="1991837"/>
            <a:ext cx="9908540" cy="3731895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latin typeface="+mj-lt"/>
              </a:rPr>
              <a:t>В результате проведенных реформ: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• Была сформирована абсолютная монархия;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• Реформы укрепили государство;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• Повысили эффективность управления страной;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• Укрепился авторитет страны среди европейских государств;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• Стремительными темпами развивались торговля и наука;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• Роль государя, как главного человека страны возросла.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728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83D01E-F3CA-4398-A837-BA4947F9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3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Источники: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2EAC35-8A26-418D-A35B-B7CF210A2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7919"/>
            <a:ext cx="10515600" cy="3931603"/>
          </a:xfrm>
        </p:spPr>
        <p:txBody>
          <a:bodyPr/>
          <a:lstStyle/>
          <a:p>
            <a:pPr algn="ctr"/>
            <a:r>
              <a:rPr lang="ru-RU" dirty="0">
                <a:latin typeface="+mj-lt"/>
              </a:rPr>
              <a:t>История России: в 3 т. / Под ред. А.Н. Сахарова. - М.: АСТ, 2001.</a:t>
            </a:r>
          </a:p>
          <a:p>
            <a:pPr marL="0" indent="0" algn="ctr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348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FF26E-37C3-441C-8FD2-3BA4DD449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" y="354931"/>
            <a:ext cx="10727532" cy="104648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403FF5-2C2B-4F8F-82CA-8341878C7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840" y="878171"/>
            <a:ext cx="8019892" cy="5146709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+mj-lt"/>
              </a:rPr>
              <a:t>Последний царь всея Руси (с 1682 года) и первый Император Всероссийский (с 1721 года).</a:t>
            </a:r>
          </a:p>
          <a:p>
            <a:pPr algn="just"/>
            <a:r>
              <a:rPr lang="ru-RU" sz="2400" dirty="0">
                <a:latin typeface="+mj-lt"/>
              </a:rPr>
              <a:t>Представитель династии Романовых. Был провозглашён царём в 10-летнем возрасте при регентше Софье Алексеевне, стал править самостоятельно с 1689 года.</a:t>
            </a:r>
          </a:p>
          <a:p>
            <a:pPr algn="just"/>
            <a:r>
              <a:rPr lang="ru-RU" sz="2400" dirty="0">
                <a:latin typeface="+mj-lt"/>
              </a:rPr>
              <a:t>Первым из русских царей совершил длительное путешествие в страны Западной Европы. По возвращении из него, в 1698 году, Пётр развернул масштабные реформы российского государства и общественного уклада. </a:t>
            </a:r>
          </a:p>
          <a:p>
            <a:pPr algn="just"/>
            <a:r>
              <a:rPr lang="ru-RU" sz="2400" dirty="0">
                <a:latin typeface="+mj-lt"/>
              </a:rPr>
              <a:t>Одной из заслуг Петра стало расширение территорий России в Прибалтийском регионе после победы в Великой Северной войне, что позволило ему принять в 1721 году титул российского императора.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517969-C67A-4CEF-BDDE-C87F08373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8" t="6669" r="3787" b="2012"/>
          <a:stretch/>
        </p:blipFill>
        <p:spPr>
          <a:xfrm>
            <a:off x="626268" y="1433175"/>
            <a:ext cx="2843372" cy="3749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90C53-A41C-4D7B-8137-B532E9A250CD}"/>
              </a:ext>
            </a:extLst>
          </p:cNvPr>
          <p:cNvSpPr txBox="1"/>
          <p:nvPr/>
        </p:nvSpPr>
        <p:spPr>
          <a:xfrm>
            <a:off x="1227534" y="5286382"/>
            <a:ext cx="1717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Пётр </a:t>
            </a:r>
            <a:r>
              <a:rPr lang="en-US" dirty="0">
                <a:latin typeface="+mj-lt"/>
              </a:rPr>
              <a:t>I </a:t>
            </a:r>
            <a:r>
              <a:rPr lang="ru-RU" dirty="0">
                <a:latin typeface="+mj-lt"/>
              </a:rPr>
              <a:t>Великий </a:t>
            </a:r>
          </a:p>
          <a:p>
            <a:pPr algn="ctr"/>
            <a:r>
              <a:rPr lang="ru-RU" dirty="0">
                <a:latin typeface="+mj-lt"/>
              </a:rPr>
              <a:t> (1672—1725)</a:t>
            </a:r>
          </a:p>
        </p:txBody>
      </p:sp>
    </p:spTree>
    <p:extLst>
      <p:ext uri="{BB962C8B-B14F-4D97-AF65-F5344CB8AC3E}">
        <p14:creationId xmlns:p14="http://schemas.microsoft.com/office/powerpoint/2010/main" val="423813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87EC476-D45E-4FF5-8AD2-2F851C2DF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" r="2828" b="4073"/>
          <a:stretch/>
        </p:blipFill>
        <p:spPr>
          <a:xfrm>
            <a:off x="5262880" y="2443048"/>
            <a:ext cx="6738619" cy="39055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A4E5E-01EB-408D-9665-3380C2F09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18255"/>
            <a:ext cx="11054080" cy="132556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Экономические реформы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4F70FC-CD0E-4FB9-A4E8-55562D7F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2044981"/>
            <a:ext cx="10784840" cy="3718243"/>
          </a:xfrm>
        </p:spPr>
        <p:txBody>
          <a:bodyPr/>
          <a:lstStyle/>
          <a:p>
            <a:pPr marL="0" indent="0">
              <a:buNone/>
            </a:pPr>
            <a:r>
              <a:rPr lang="ru-RU" sz="2400" b="1" dirty="0">
                <a:latin typeface="+mj-lt"/>
              </a:rPr>
              <a:t>Основные направления экономических реформ Петра I Великого:</a:t>
            </a:r>
          </a:p>
          <a:p>
            <a:pPr marL="0" indent="0">
              <a:buNone/>
            </a:pPr>
            <a:endParaRPr lang="ru-RU" sz="2400" b="1" dirty="0">
              <a:latin typeface="+mj-lt"/>
            </a:endParaRP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• Промышленные реформы</a:t>
            </a: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• Реформы в сфере торговли</a:t>
            </a: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• Налоговая реформа</a:t>
            </a:r>
          </a:p>
          <a:p>
            <a:pPr marL="0" indent="0">
              <a:buNone/>
            </a:pPr>
            <a:r>
              <a:rPr lang="ru-RU" sz="2400" dirty="0">
                <a:latin typeface="+mj-lt"/>
              </a:rPr>
              <a:t>• Денежная реформа</a:t>
            </a:r>
          </a:p>
          <a:p>
            <a:pPr marL="0" indent="0">
              <a:buNone/>
            </a:pPr>
            <a:endParaRPr lang="ru-RU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09174-C060-4034-BC2F-04C7F91A3782}"/>
              </a:ext>
            </a:extLst>
          </p:cNvPr>
          <p:cNvSpPr txBox="1"/>
          <p:nvPr/>
        </p:nvSpPr>
        <p:spPr>
          <a:xfrm>
            <a:off x="568960" y="899074"/>
            <a:ext cx="110540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1" dirty="0">
                <a:latin typeface="+mj-lt"/>
              </a:rPr>
              <a:t>Экономические реформы </a:t>
            </a:r>
            <a:r>
              <a:rPr lang="ru-RU" sz="2000" dirty="0">
                <a:latin typeface="+mj-lt"/>
              </a:rPr>
              <a:t>— комплекс законов и преобразований в сфере экономики, произведенные Петром I Великим с целью стимулирования развития внешних и внутренних финансовых возможностей государства.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700E67-7507-4A96-82CA-98EC3478B37C}"/>
              </a:ext>
            </a:extLst>
          </p:cNvPr>
          <p:cNvSpPr txBox="1"/>
          <p:nvPr/>
        </p:nvSpPr>
        <p:spPr>
          <a:xfrm>
            <a:off x="568960" y="5182015"/>
            <a:ext cx="5527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+mj-lt"/>
              </a:rPr>
              <a:t>Меркантилизм</a:t>
            </a:r>
            <a:r>
              <a:rPr lang="ru-RU" sz="1800" dirty="0">
                <a:latin typeface="+mj-lt"/>
              </a:rPr>
              <a:t> — </a:t>
            </a:r>
            <a:r>
              <a:rPr lang="ru-RU" dirty="0">
                <a:latin typeface="+mj-lt"/>
              </a:rPr>
              <a:t>накопление средств внутри страны в сфере обращения.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42AC5-E10A-4B2C-BB50-CF31CA2C7697}"/>
              </a:ext>
            </a:extLst>
          </p:cNvPr>
          <p:cNvSpPr txBox="1"/>
          <p:nvPr/>
        </p:nvSpPr>
        <p:spPr>
          <a:xfrm>
            <a:off x="568960" y="58934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+mj-lt"/>
              </a:rPr>
              <a:t>Протекционизм</a:t>
            </a:r>
            <a:r>
              <a:rPr lang="ru-RU" sz="1800" dirty="0">
                <a:latin typeface="+mj-lt"/>
              </a:rPr>
              <a:t> — </a:t>
            </a:r>
            <a:r>
              <a:rPr lang="ru-RU" dirty="0">
                <a:latin typeface="+mj-lt"/>
              </a:rPr>
              <a:t>ограждение экономики страны от иностранной конкуренции.</a:t>
            </a:r>
          </a:p>
        </p:txBody>
      </p:sp>
    </p:spTree>
    <p:extLst>
      <p:ext uri="{BB962C8B-B14F-4D97-AF65-F5344CB8AC3E}">
        <p14:creationId xmlns:p14="http://schemas.microsoft.com/office/powerpoint/2010/main" val="331898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FBA07-52BF-42A7-9511-43F3429A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80" y="20320"/>
            <a:ext cx="10861040" cy="132556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Промышленная реформа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216EAC-F795-490E-A77F-92DDC5263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2568162"/>
            <a:ext cx="6964680" cy="30299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b="1" dirty="0">
                <a:latin typeface="+mj-lt"/>
              </a:rPr>
              <a:t>В рамках промышленной реформы Пётр </a:t>
            </a:r>
            <a:r>
              <a:rPr lang="en-US" sz="2400" b="1" dirty="0">
                <a:latin typeface="+mj-lt"/>
              </a:rPr>
              <a:t>I:</a:t>
            </a:r>
            <a:endParaRPr lang="ru-RU" sz="2400" b="1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создал два руководящих центра - Мануфактур-коллегию и Берг-коллегию; </a:t>
            </a:r>
          </a:p>
          <a:p>
            <a:pPr algn="just"/>
            <a:r>
              <a:rPr lang="ru-RU" sz="2400" dirty="0">
                <a:latin typeface="+mj-lt"/>
              </a:rPr>
              <a:t>издал указ, по которому государственные крестьяне, жившие в районах строительства новых заводов, были приписаны к ним в качестве рабочих в счет уплаты государственных налогов и разного рода повинностей;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7803F-7EED-4946-8557-73D6007AFE8C}"/>
              </a:ext>
            </a:extLst>
          </p:cNvPr>
          <p:cNvSpPr txBox="1"/>
          <p:nvPr/>
        </p:nvSpPr>
        <p:spPr>
          <a:xfrm>
            <a:off x="665480" y="683101"/>
            <a:ext cx="108610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+mj-lt"/>
              </a:rPr>
              <a:t>Причины и цели:</a:t>
            </a:r>
          </a:p>
          <a:p>
            <a:pPr algn="just"/>
            <a:r>
              <a:rPr lang="ru-RU" sz="2000" dirty="0">
                <a:latin typeface="+mj-lt"/>
              </a:rPr>
              <a:t>• Отсталость Русского царства в промышленном плане от западных стран тормозила развитие экономики.</a:t>
            </a:r>
          </a:p>
          <a:p>
            <a:pPr algn="just"/>
            <a:r>
              <a:rPr lang="ru-RU" sz="2000" dirty="0">
                <a:latin typeface="+mj-lt"/>
              </a:rPr>
              <a:t>• Необходимо было модернизировать армию, и обеспечить строительство современно оснащённого военного флота.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742D60-2213-4816-9C4F-9F415DCD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520" y="2513336"/>
            <a:ext cx="3810000" cy="2885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3B3F5-7AF7-4BE0-BFD4-0EEBF7FCB97F}"/>
              </a:ext>
            </a:extLst>
          </p:cNvPr>
          <p:cNvSpPr txBox="1"/>
          <p:nvPr/>
        </p:nvSpPr>
        <p:spPr>
          <a:xfrm>
            <a:off x="665480" y="5598160"/>
            <a:ext cx="108610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разрешил владельцам предприятий покупать крестьян к своим заводам.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414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20D3A0-5994-431A-B381-275D7FEAE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brightnessContrast bright="10000" contras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9120" y="4417010"/>
            <a:ext cx="4927600" cy="198433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DE658-87B0-47C6-A067-0A638630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0"/>
            <a:ext cx="11043920" cy="132556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Реформы в сфере торговли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A2A61-6CA4-4DE9-A6AE-BA21654AC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757552"/>
            <a:ext cx="6131560" cy="48197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+mj-lt"/>
              </a:rPr>
              <a:t>В рамках этих реформ Пётр </a:t>
            </a:r>
            <a:r>
              <a:rPr lang="en-US" sz="2000" b="1" dirty="0">
                <a:latin typeface="+mj-lt"/>
              </a:rPr>
              <a:t>I</a:t>
            </a:r>
            <a:r>
              <a:rPr lang="ru-RU" sz="2000" b="1" dirty="0">
                <a:latin typeface="+mj-lt"/>
              </a:rPr>
              <a:t>:</a:t>
            </a:r>
          </a:p>
          <a:p>
            <a:pPr algn="just"/>
            <a:r>
              <a:rPr lang="ru-RU" sz="2000" dirty="0">
                <a:latin typeface="+mj-lt"/>
              </a:rPr>
              <a:t>учредил специальный орган — </a:t>
            </a:r>
            <a:r>
              <a:rPr lang="ru-RU" sz="2000" b="1" dirty="0">
                <a:latin typeface="+mj-lt"/>
              </a:rPr>
              <a:t>Главный магистрат</a:t>
            </a:r>
            <a:r>
              <a:rPr lang="ru-RU" sz="2000" dirty="0">
                <a:latin typeface="+mj-lt"/>
              </a:rPr>
              <a:t>, в задачу которого входила забота о росте и процветании промышленности в русских городах — и крупной мануфактурной, и мелкого ремесленного производства;</a:t>
            </a:r>
          </a:p>
          <a:p>
            <a:pPr algn="just"/>
            <a:r>
              <a:rPr lang="ru-RU" sz="2000" dirty="0">
                <a:latin typeface="+mj-lt"/>
              </a:rPr>
              <a:t>издал указ об организации всех ремесленников в цехи;</a:t>
            </a:r>
          </a:p>
          <a:p>
            <a:pPr algn="just"/>
            <a:r>
              <a:rPr lang="ru-RU" sz="2000" dirty="0">
                <a:latin typeface="+mj-lt"/>
              </a:rPr>
              <a:t>поощрял создание купеческих компаний, предоставлял купцам различные льготы и привилегии — такие, как монопольное право продажи того или иного товара;</a:t>
            </a:r>
          </a:p>
          <a:p>
            <a:pPr algn="just"/>
            <a:r>
              <a:rPr lang="ru-RU" sz="2000" dirty="0">
                <a:latin typeface="+mj-lt"/>
              </a:rPr>
              <a:t>поддерживал русских купцов, ведущих заморскую торговлю.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5F1CD-0107-4E45-93A3-971C0C85FB48}"/>
              </a:ext>
            </a:extLst>
          </p:cNvPr>
          <p:cNvSpPr txBox="1"/>
          <p:nvPr/>
        </p:nvSpPr>
        <p:spPr>
          <a:xfrm>
            <a:off x="452120" y="944753"/>
            <a:ext cx="11287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+mj-lt"/>
              </a:rPr>
              <a:t>Цель:</a:t>
            </a:r>
            <a:r>
              <a:rPr lang="ru-RU" sz="2000" dirty="0">
                <a:latin typeface="+mj-lt"/>
              </a:rPr>
              <a:t> увеличить объем и качество ремесленного производства, особенно в областях, связанных с интересами армии и флота.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9A694-C635-4697-B36B-D855473F88E6}"/>
              </a:ext>
            </a:extLst>
          </p:cNvPr>
          <p:cNvSpPr txBox="1"/>
          <p:nvPr/>
        </p:nvSpPr>
        <p:spPr>
          <a:xfrm>
            <a:off x="6583680" y="1757552"/>
            <a:ext cx="5156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Основными торговыми партнёрами России при Петре были Англия и Голландия.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На Западе российские товары пользовались стабильным спросом, особенно строевой лес, смола, дёготь, парусное полотно, пенька, канаты, кожа, сало, щетина. </a:t>
            </a:r>
          </a:p>
        </p:txBody>
      </p:sp>
    </p:spTree>
    <p:extLst>
      <p:ext uri="{BB962C8B-B14F-4D97-AF65-F5344CB8AC3E}">
        <p14:creationId xmlns:p14="http://schemas.microsoft.com/office/powerpoint/2010/main" val="20640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8644E-B9DE-4DA1-8B8D-15AF54B6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18256"/>
            <a:ext cx="11165840" cy="132556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Налоговая реформа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E1A2DD-4405-4564-B6C6-FDC9B68FC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47185"/>
            <a:ext cx="5669280" cy="3946655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2200" b="1" dirty="0">
                <a:latin typeface="+mj-lt"/>
              </a:rPr>
              <a:t>В 1722 году </a:t>
            </a:r>
            <a:r>
              <a:rPr lang="ru-RU" sz="2200" dirty="0">
                <a:latin typeface="+mj-lt"/>
              </a:rPr>
              <a:t>производились расчеты сборов, достаточных для поддержания армии — в итоге подушная подать была установлена в 74 копейки.</a:t>
            </a:r>
          </a:p>
          <a:p>
            <a:pPr algn="just"/>
            <a:r>
              <a:rPr lang="ru-RU" sz="2200" dirty="0">
                <a:latin typeface="+mj-lt"/>
              </a:rPr>
              <a:t>Всё время правления Петр I вводил множество разнообразных налогов и сборов, которых к 1724 году насчитывалось около 40.</a:t>
            </a:r>
          </a:p>
          <a:p>
            <a:pPr algn="just"/>
            <a:r>
              <a:rPr lang="ru-RU" sz="2200" b="1" dirty="0">
                <a:latin typeface="+mj-lt"/>
              </a:rPr>
              <a:t>Подушная подать </a:t>
            </a:r>
            <a:r>
              <a:rPr lang="ru-RU" sz="2200" dirty="0">
                <a:latin typeface="+mj-lt"/>
              </a:rPr>
              <a:t>– особый вид налога и особая форма единого для всех налогообложения, по которой каждый житель государства, принадлежавший к податной группе населения, обязан был платить фиксированный налог в казну государства.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05BDC-15E6-4BD3-8338-B6A6E284A133}"/>
              </a:ext>
            </a:extLst>
          </p:cNvPr>
          <p:cNvSpPr txBox="1"/>
          <p:nvPr/>
        </p:nvSpPr>
        <p:spPr>
          <a:xfrm>
            <a:off x="513080" y="548914"/>
            <a:ext cx="11252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+mj-lt"/>
              </a:rPr>
              <a:t>Причины и цели:</a:t>
            </a:r>
          </a:p>
          <a:p>
            <a:r>
              <a:rPr lang="ru-RU" sz="2000" dirty="0">
                <a:latin typeface="+mj-lt"/>
              </a:rPr>
              <a:t>• Введение нового принципа сбора налога — подушной подати.</a:t>
            </a:r>
          </a:p>
          <a:p>
            <a:r>
              <a:rPr lang="ru-RU" sz="2000" dirty="0">
                <a:latin typeface="+mj-lt"/>
              </a:rPr>
              <a:t>• Государству требовалось собирать как можно больше средств с податных сословий для содержания регулярной армии и развития промышленности.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3AA9E8-B65B-4DB3-A3B9-DCABC45A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  <a14:imgEffect>
                      <a14:colorTemperature colorTemp="6931"/>
                    </a14:imgEffect>
                    <a14:imgEffect>
                      <a14:saturation sat="50000"/>
                    </a14:imgEffect>
                    <a14:imgEffect>
                      <a14:brightnessContrast bright="3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080" y="2714127"/>
            <a:ext cx="5582920" cy="3661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931019-7EE9-4680-8B7F-14970651061E}"/>
              </a:ext>
            </a:extLst>
          </p:cNvPr>
          <p:cNvSpPr txBox="1"/>
          <p:nvPr/>
        </p:nvSpPr>
        <p:spPr>
          <a:xfrm>
            <a:off x="513080" y="1939297"/>
            <a:ext cx="111658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b="1" dirty="0">
                <a:latin typeface="+mj-lt"/>
              </a:rPr>
              <a:t>1718 год </a:t>
            </a:r>
            <a:r>
              <a:rPr lang="ru-RU" sz="2000" dirty="0">
                <a:latin typeface="+mj-lt"/>
              </a:rPr>
              <a:t>—  указ Петра I о начале новой переписи, по правилам которой записывалось не количество дворов, а конкретные лица мужского пола.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5C30A-9F33-4E12-9D99-B23CD2FFEEEE}"/>
              </a:ext>
            </a:extLst>
          </p:cNvPr>
          <p:cNvSpPr txBox="1"/>
          <p:nvPr/>
        </p:nvSpPr>
        <p:spPr>
          <a:xfrm>
            <a:off x="513080" y="63595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Оценка налоговой реформы</a:t>
            </a:r>
          </a:p>
        </p:txBody>
      </p:sp>
    </p:spTree>
    <p:extLst>
      <p:ext uri="{BB962C8B-B14F-4D97-AF65-F5344CB8AC3E}">
        <p14:creationId xmlns:p14="http://schemas.microsoft.com/office/powerpoint/2010/main" val="105906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EB2F54-86D2-44F0-9FDF-A31D983EB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bright="2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40" y="2144851"/>
            <a:ext cx="4832773" cy="35345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B8C0B7-E420-4771-A37A-7070B202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-102093"/>
            <a:ext cx="11257280" cy="132556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Денежная реформа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07A01C-BF24-402D-BBD1-A5416FD2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090" y="2151634"/>
            <a:ext cx="6343230" cy="3365246"/>
          </a:xfrm>
        </p:spPr>
        <p:txBody>
          <a:bodyPr>
            <a:normAutofit/>
          </a:bodyPr>
          <a:lstStyle/>
          <a:p>
            <a:pPr algn="just"/>
            <a:r>
              <a:rPr lang="ru-RU" sz="2200" dirty="0">
                <a:latin typeface="+mj-lt"/>
              </a:rPr>
              <a:t>В 1700 г. началась чеканка медных круглых монет – денег, полушек, </a:t>
            </a:r>
            <a:r>
              <a:rPr lang="ru-RU" sz="2200" dirty="0" err="1">
                <a:latin typeface="+mj-lt"/>
              </a:rPr>
              <a:t>полполушек</a:t>
            </a:r>
            <a:r>
              <a:rPr lang="ru-RU" sz="2200" dirty="0">
                <a:latin typeface="+mj-lt"/>
              </a:rPr>
              <a:t>, т.е. номиналов меньших, чем копейка.</a:t>
            </a:r>
          </a:p>
          <a:p>
            <a:pPr algn="just"/>
            <a:r>
              <a:rPr lang="ru-RU" sz="2200" dirty="0">
                <a:latin typeface="+mj-lt"/>
              </a:rPr>
              <a:t>Отныне рубль стал равняться 100 копейкам или 200 деньгам.</a:t>
            </a:r>
          </a:p>
          <a:p>
            <a:pPr algn="just"/>
            <a:r>
              <a:rPr lang="ru-RU" sz="2200" dirty="0">
                <a:latin typeface="+mj-lt"/>
              </a:rPr>
              <a:t>1702 г. – появились золотые </a:t>
            </a:r>
            <a:r>
              <a:rPr lang="ru-RU" sz="2200" dirty="0" err="1">
                <a:latin typeface="+mj-lt"/>
              </a:rPr>
              <a:t>двухрублевки</a:t>
            </a:r>
            <a:r>
              <a:rPr lang="ru-RU" sz="2200" dirty="0">
                <a:latin typeface="+mj-lt"/>
              </a:rPr>
              <a:t>, двойные червонцы и червонцы.</a:t>
            </a:r>
          </a:p>
          <a:p>
            <a:pPr algn="just"/>
            <a:r>
              <a:rPr lang="ru-RU" sz="2200" dirty="0">
                <a:latin typeface="+mj-lt"/>
              </a:rPr>
              <a:t>В 1704 г. были отчеканены серебряный рубль и крупная круглая медная копейка.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656ED-67BA-4A56-B982-098D01FC9E0A}"/>
              </a:ext>
            </a:extLst>
          </p:cNvPr>
          <p:cNvSpPr txBox="1"/>
          <p:nvPr/>
        </p:nvSpPr>
        <p:spPr>
          <a:xfrm>
            <a:off x="447040" y="513635"/>
            <a:ext cx="112572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+mj-lt"/>
              </a:rPr>
              <a:t>Причины и цели:</a:t>
            </a:r>
          </a:p>
          <a:p>
            <a:pPr algn="just"/>
            <a:r>
              <a:rPr lang="ru-RU" sz="2000" dirty="0">
                <a:latin typeface="+mj-lt"/>
              </a:rPr>
              <a:t>• Государству не хватало денег для создания регулярной армии и флота, а также ведения войны со Швецией.</a:t>
            </a:r>
          </a:p>
          <a:p>
            <a:pPr algn="just"/>
            <a:r>
              <a:rPr lang="ru-RU" sz="2000" dirty="0">
                <a:latin typeface="+mj-lt"/>
              </a:rPr>
              <a:t>• Устаревшая денежная система, отсутствие единых стандартов и достаточного количества мелких разменных монет.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C6949-BE46-4ED8-A753-6E85B2F4138B}"/>
              </a:ext>
            </a:extLst>
          </p:cNvPr>
          <p:cNvSpPr txBox="1"/>
          <p:nvPr/>
        </p:nvSpPr>
        <p:spPr>
          <a:xfrm>
            <a:off x="467359" y="5698034"/>
            <a:ext cx="1125728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+mj-lt"/>
              </a:rPr>
              <a:t>Монетная реформа оказала благоприятное воздействие на экономику, но последствия оказались пагубными: цена русской монеты упала почти на половину, а цены всех товаров поднялись вверх в два раза; затем упали в два раза все окладные платежи (зарплаты).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6379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3CBF1-9C87-4DB1-AA22-D89337DF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520382"/>
            <a:ext cx="1073912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Результаты и последствия экономических реформ Петра I: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F1AA4-FE5A-4620-9D0A-B6033D94D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4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• Положена основа российской горной, перерабатывающей, текстильной и военной промышленности.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Армия и флот оснащаются современным вооружением.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Рост социальной напряженности из-за жесткой эксплуатации крестьян на фабриках, а также увеличения налоговой повинности.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Монополии снижают конкуренцию и тормозят развитие технологии производства.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Существенно возросли налоговые поступления.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Модернизирована денежная система (введен принцип </a:t>
            </a:r>
            <a:r>
              <a:rPr lang="ru-RU" dirty="0" err="1">
                <a:latin typeface="+mj-lt"/>
              </a:rPr>
              <a:t>десятичности</a:t>
            </a:r>
            <a:r>
              <a:rPr lang="ru-RU" dirty="0">
                <a:latin typeface="+mj-lt"/>
              </a:rPr>
              <a:t>).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Существенно обесценился рубль (в два раза).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011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6DF16-128D-4ACA-816B-2ED3F2CD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-123985"/>
            <a:ext cx="11176000" cy="132556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Военная реформа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905D55-75B7-4186-B092-C4139A21B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724057"/>
            <a:ext cx="5730240" cy="5728417"/>
          </a:xfrm>
        </p:spPr>
        <p:txBody>
          <a:bodyPr>
            <a:noAutofit/>
          </a:bodyPr>
          <a:lstStyle/>
          <a:p>
            <a:pPr algn="just"/>
            <a:r>
              <a:rPr lang="ru-RU" sz="2000" b="1" dirty="0">
                <a:latin typeface="+mj-lt"/>
              </a:rPr>
              <a:t>1698</a:t>
            </a:r>
            <a:r>
              <a:rPr lang="ru-RU" sz="2000" dirty="0">
                <a:latin typeface="+mj-lt"/>
              </a:rPr>
              <a:t> – роспуск старого стрелецкого войска.</a:t>
            </a:r>
          </a:p>
          <a:p>
            <a:pPr algn="just"/>
            <a:r>
              <a:rPr lang="ru-RU" sz="2000" b="1" dirty="0">
                <a:latin typeface="+mj-lt"/>
              </a:rPr>
              <a:t>1699</a:t>
            </a:r>
            <a:r>
              <a:rPr lang="ru-RU" sz="2000" dirty="0">
                <a:latin typeface="+mj-lt"/>
              </a:rPr>
              <a:t> – проведение общего рекрутского набора, приглашение иностранных военных.</a:t>
            </a:r>
          </a:p>
          <a:p>
            <a:pPr algn="just"/>
            <a:r>
              <a:rPr lang="ru-RU" sz="2000" b="1" dirty="0">
                <a:latin typeface="+mj-lt"/>
              </a:rPr>
              <a:t>1705</a:t>
            </a:r>
            <a:r>
              <a:rPr lang="ru-RU" sz="2000" dirty="0">
                <a:latin typeface="+mj-lt"/>
              </a:rPr>
              <a:t> – введение регулярного рекрутского набора.</a:t>
            </a:r>
          </a:p>
          <a:p>
            <a:pPr algn="just"/>
            <a:r>
              <a:rPr lang="ru-RU" sz="2000" b="1" dirty="0">
                <a:latin typeface="+mj-lt"/>
              </a:rPr>
              <a:t>1716</a:t>
            </a:r>
            <a:r>
              <a:rPr lang="ru-RU" sz="2000" dirty="0">
                <a:latin typeface="+mj-lt"/>
              </a:rPr>
              <a:t> – издание Воинского у﻿﻿﻿﻿﻿става.</a:t>
            </a:r>
          </a:p>
          <a:p>
            <a:pPr algn="just"/>
            <a:r>
              <a:rPr lang="ru-RU" sz="2000" b="1" dirty="0">
                <a:latin typeface="+mj-lt"/>
              </a:rPr>
              <a:t>1717-1719</a:t>
            </a:r>
            <a:r>
              <a:rPr lang="ru-RU" sz="2000" dirty="0">
                <a:latin typeface="+mj-lt"/>
              </a:rPr>
              <a:t> –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учреждение</a:t>
            </a:r>
            <a:r>
              <a:rPr lang="ru-RU" sz="2000" dirty="0">
                <a:latin typeface="+mj-lt"/>
              </a:rPr>
              <a:t> Адмиралтейств- и Военной коллегий для управления всеми военно-морскими и военно-сухопутными делами.</a:t>
            </a:r>
          </a:p>
          <a:p>
            <a:pPr algn="just"/>
            <a:r>
              <a:rPr lang="ru-RU" sz="2000" b="1" dirty="0">
                <a:latin typeface="+mj-lt"/>
              </a:rPr>
              <a:t>1720</a:t>
            </a:r>
            <a:r>
              <a:rPr lang="ru-RU" sz="2000" dirty="0">
                <a:latin typeface="+mj-lt"/>
              </a:rPr>
              <a:t> – издание Морского устава.</a:t>
            </a:r>
          </a:p>
          <a:p>
            <a:pPr algn="just"/>
            <a:r>
              <a:rPr lang="ru-RU" sz="2000" b="1" dirty="0">
                <a:latin typeface="+mj-lt"/>
              </a:rPr>
              <a:t>1701-1721</a:t>
            </a:r>
            <a:r>
              <a:rPr lang="ru-RU" sz="2000" dirty="0">
                <a:latin typeface="+mj-lt"/>
              </a:rPr>
              <a:t> – развитие военной промышленности, строительство верфей и кораблей.</a:t>
            </a:r>
          </a:p>
          <a:p>
            <a:pPr algn="just"/>
            <a:r>
              <a:rPr lang="ru-RU" sz="2000" b="1" dirty="0">
                <a:latin typeface="+mj-lt"/>
              </a:rPr>
              <a:t>1698-1721</a:t>
            </a:r>
            <a:r>
              <a:rPr lang="ru-RU" sz="2000" dirty="0">
                <a:latin typeface="+mj-lt"/>
              </a:rPr>
              <a:t> – развитие военного образования: инженерные. навигационные, математические. медицинские школы и </a:t>
            </a:r>
            <a:r>
              <a:rPr lang="ru-RU" sz="2000" dirty="0" err="1">
                <a:latin typeface="+mj-lt"/>
              </a:rPr>
              <a:t>д.р</a:t>
            </a:r>
            <a:r>
              <a:rPr lang="ru-RU" sz="2000" dirty="0">
                <a:latin typeface="+mj-lt"/>
              </a:rPr>
              <a:t>.</a:t>
            </a:r>
          </a:p>
          <a:p>
            <a:pPr algn="just"/>
            <a:r>
              <a:rPr lang="ru-RU" sz="2000" b="1" dirty="0">
                <a:latin typeface="+mj-lt"/>
              </a:rPr>
              <a:t>1722</a:t>
            </a:r>
            <a:r>
              <a:rPr lang="ru-RU" sz="2000" dirty="0">
                <a:latin typeface="+mj-lt"/>
              </a:rPr>
              <a:t> – издание Табеля о рангах.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2A295-9B12-4503-8129-65F4AFB6DC12}"/>
              </a:ext>
            </a:extLst>
          </p:cNvPr>
          <p:cNvSpPr txBox="1"/>
          <p:nvPr/>
        </p:nvSpPr>
        <p:spPr>
          <a:xfrm>
            <a:off x="6299200" y="863104"/>
            <a:ext cx="54457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+mj-lt"/>
              </a:rPr>
              <a:t>Причины необходимости военной реформы:</a:t>
            </a:r>
          </a:p>
          <a:p>
            <a:r>
              <a:rPr lang="ru-RU" sz="2000" dirty="0">
                <a:latin typeface="+mj-lt"/>
              </a:rPr>
              <a:t>• Отставание России в военном и технологическом развитии. </a:t>
            </a:r>
          </a:p>
          <a:p>
            <a:r>
              <a:rPr lang="ru-RU" sz="2000" dirty="0">
                <a:latin typeface="+mj-lt"/>
              </a:rPr>
              <a:t>• Недостаточная подготовка и дисциплина военных чиновников. </a:t>
            </a:r>
          </a:p>
          <a:p>
            <a:pPr algn="just"/>
            <a:r>
              <a:rPr lang="ru-RU" sz="2000" dirty="0">
                <a:latin typeface="+mj-lt"/>
              </a:rPr>
              <a:t>• Несовершенство системы сбора и поддержки армии. </a:t>
            </a:r>
          </a:p>
          <a:p>
            <a:r>
              <a:rPr lang="ru-RU" sz="2000" dirty="0">
                <a:latin typeface="+mj-lt"/>
              </a:rPr>
              <a:t>• Необходимость укрепления государственной безопасности.</a:t>
            </a:r>
            <a:endParaRPr lang="ru-RU" sz="20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71A984-34C8-45A7-8D23-E05CBB9C7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" t="8969" r="2111" b="11313"/>
          <a:stretch/>
        </p:blipFill>
        <p:spPr>
          <a:xfrm>
            <a:off x="6695440" y="3855854"/>
            <a:ext cx="4653280" cy="26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24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1247</Words>
  <Application>Microsoft Office PowerPoint</Application>
  <PresentationFormat>Широкоэкранный</PresentationFormat>
  <Paragraphs>108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Тема Office</vt:lpstr>
      <vt:lpstr>Реформы Петра I</vt:lpstr>
      <vt:lpstr>Введение</vt:lpstr>
      <vt:lpstr>Экономические реформы</vt:lpstr>
      <vt:lpstr>Промышленная реформа</vt:lpstr>
      <vt:lpstr>Реформы в сфере торговли</vt:lpstr>
      <vt:lpstr>Налоговая реформа</vt:lpstr>
      <vt:lpstr>Денежная реформа</vt:lpstr>
      <vt:lpstr>Результаты и последствия экономических реформ Петра I:</vt:lpstr>
      <vt:lpstr>Военная реформа</vt:lpstr>
      <vt:lpstr>Реформа государственного устройства</vt:lpstr>
      <vt:lpstr>Культурные преобразования Петра I Великого</vt:lpstr>
      <vt:lpstr>Выводы</vt:lpstr>
      <vt:lpstr>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Реформы Петра I</dc:title>
  <dc:creator>Anastasia Filintseva</dc:creator>
  <cp:lastModifiedBy>Anastasia Filintseva</cp:lastModifiedBy>
  <cp:revision>22</cp:revision>
  <dcterms:created xsi:type="dcterms:W3CDTF">2023-11-14T18:05:56Z</dcterms:created>
  <dcterms:modified xsi:type="dcterms:W3CDTF">2023-11-14T21:23:15Z</dcterms:modified>
</cp:coreProperties>
</file>